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sldIdLst>
    <p:sldId id="256" r:id="rId3"/>
    <p:sldId id="265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521970" y="270000"/>
            <a:ext cx="8100000" cy="540000"/>
          </a:xfrm>
        </p:spPr>
        <p:txBody>
          <a:bodyPr wrap="square" lIns="0" tIns="0" rIns="0" bIns="0">
            <a:normAutofit/>
          </a:bodyPr>
          <a:lstStyle>
            <a:lvl1pPr>
              <a:defRPr>
                <a:latin typeface="+mj-ea"/>
                <a:ea typeface="+mj-ea"/>
                <a:cs typeface="+mj-ea"/>
                <a:sym typeface="+mj-ea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521970" y="976312"/>
            <a:ext cx="8100000" cy="3655219"/>
          </a:xfrm>
        </p:spPr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  <a:lvl2pPr>
              <a:defRPr>
                <a:latin typeface="+mn-ea"/>
                <a:ea typeface="+mn-ea"/>
                <a:cs typeface="+mn-ea"/>
                <a:sym typeface="+mn-ea"/>
              </a:defRPr>
            </a:lvl2pPr>
            <a:lvl3pPr>
              <a:defRPr>
                <a:latin typeface="+mn-ea"/>
                <a:ea typeface="+mn-ea"/>
                <a:cs typeface="+mn-ea"/>
                <a:sym typeface="+mn-ea"/>
              </a:defRPr>
            </a:lvl3pPr>
            <a:lvl4pPr>
              <a:defRPr>
                <a:latin typeface="+mn-ea"/>
                <a:ea typeface="+mn-ea"/>
                <a:cs typeface="+mn-ea"/>
                <a:sym typeface="+mn-ea"/>
              </a:defRPr>
            </a:lvl4pPr>
            <a:lvl5pPr>
              <a:defRPr>
                <a:latin typeface="+mn-ea"/>
                <a:ea typeface="+mn-ea"/>
                <a:cs typeface="+mn-ea"/>
                <a:sym typeface="+mn-ea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>
          <a:xfrm>
            <a:off x="521970" y="4767263"/>
            <a:ext cx="2057400" cy="273844"/>
          </a:xfrm>
        </p:spPr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>
          <a:xfrm>
            <a:off x="3028950" y="4767263"/>
            <a:ext cx="3086100" cy="273844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>
          <a:xfrm>
            <a:off x="6565487" y="4767263"/>
            <a:ext cx="2057400" cy="273844"/>
          </a:xfrm>
        </p:spPr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9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tags" Target="../tags/tag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202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38A169"/>
          </a:solidFill>
        </p:spPr>
      </p:sp>
      <p:sp>
        <p:nvSpPr>
          <p:cNvPr id="3" name="Text 1"/>
          <p:cNvSpPr/>
          <p:nvPr/>
        </p:nvSpPr>
        <p:spPr>
          <a:xfrm>
            <a:off x="1097280" y="1280160"/>
            <a:ext cx="6949440" cy="1645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Hikari OJ (OJv3)
</a:t>
            </a:r>
            <a:r>
              <a:rPr lang="en-US" sz="2800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重构项目 · 总结报告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1371600" y="2926080"/>
            <a:ext cx="6400800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3197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基于 WebAssembly + Next.js 的现代在线评测系统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1371600" y="3657600"/>
            <a:ext cx="6400800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王天予 · 李斯本  |  2026 年 6 月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200400" y="4297680"/>
            <a:ext cx="2743200" cy="18288"/>
          </a:xfrm>
          <a:prstGeom prst="rect">
            <a:avLst/>
          </a:prstGeom>
          <a:solidFill>
            <a:srgbClr val="38A169"/>
          </a:solidFill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202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38A169"/>
          </a:solidFill>
        </p:spPr>
      </p:sp>
      <p:sp>
        <p:nvSpPr>
          <p:cNvPr id="3" name="Text 1"/>
          <p:cNvSpPr/>
          <p:nvPr/>
        </p:nvSpPr>
        <p:spPr>
          <a:xfrm>
            <a:off x="731520" y="457200"/>
            <a:ext cx="7680960" cy="6400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 项目结论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731520" y="1051560"/>
            <a:ext cx="1097280" cy="36576"/>
          </a:xfrm>
          <a:prstGeom prst="rect">
            <a:avLst/>
          </a:prstGeom>
          <a:solidFill>
            <a:srgbClr val="38A169"/>
          </a:solidFill>
        </p:spPr>
      </p:sp>
      <p:sp>
        <p:nvSpPr>
          <p:cNvPr id="5" name="Text 3"/>
          <p:cNvSpPr/>
          <p:nvPr/>
        </p:nvSpPr>
        <p:spPr>
          <a:xfrm>
            <a:off x="1371600" y="1371600"/>
            <a:ext cx="6400800" cy="256032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80000"/>
              </a:lnSpc>
              <a:buNone/>
            </a:pPr>
            <a:r>
              <a:rPr lang="en-US" sz="14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OJv3 重构版已具备内测上线的基础条件。</a:t>
            </a:r>
            <a:endParaRPr lang="en-US" sz="1400" dirty="0"/>
          </a:p>
          <a:p>
            <a:pPr marL="0" indent="0">
              <a:lnSpc>
                <a:spcPct val="180000"/>
              </a:lnSpc>
              <a:buNone/>
            </a:pPr>
            <a:r>
              <a:rPr lang="en-US" sz="14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项目在架构先进性、功能完整度、安全防护层次和用户体验方面，均相比 OJv2 旧系统实现了质的飞跃。</a:t>
            </a:r>
            <a:endParaRPr lang="en-US" sz="1400" dirty="0"/>
          </a:p>
          <a:p>
            <a:pPr marL="0" indent="0">
              <a:lnSpc>
                <a:spcPct val="180000"/>
              </a:lnSpc>
              <a:buNone/>
            </a:pPr>
            <a:r>
              <a:rPr lang="en-US" sz="14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核心的"去中心化边缘评测"理念已成功落地为可运行的软件系统，验证了论文《在线评测系统中的边缘计算应用研究》中提出的技术路线在工程上的可行性。</a:t>
            </a:r>
            <a:endParaRPr lang="en-US" sz="1400" dirty="0"/>
          </a:p>
          <a:p>
            <a:pPr marL="0" indent="0">
              <a:lnSpc>
                <a:spcPct val="180000"/>
              </a:lnSpc>
              <a:buNone/>
            </a:pPr>
            <a:r>
              <a:rPr lang="en-US" sz="1400" i="1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愿景：打造一个极度流畅无卡顿、视觉表现堪比赛级商业网站的新一代刷题平台。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3200400" y="4754880"/>
            <a:ext cx="2743200" cy="18288"/>
          </a:xfrm>
          <a:prstGeom prst="rect">
            <a:avLst/>
          </a:prstGeom>
          <a:solidFill>
            <a:srgbClr val="38A169"/>
          </a:solidFill>
        </p:spPr>
      </p:sp>
      <p:sp>
        <p:nvSpPr>
          <p:cNvPr id="7" name="Text 5"/>
          <p:cNvSpPr/>
          <p:nvPr/>
        </p:nvSpPr>
        <p:spPr>
          <a:xfrm>
            <a:off x="457200" y="4480560"/>
            <a:ext cx="82296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Hikari OJ v3 · 王天予、李斯本 · 2026.06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5" name="表格 4"/>
          <p:cNvGraphicFramePr/>
          <p:nvPr>
            <p:custDataLst>
              <p:tags r:id="rId1"/>
            </p:custDataLst>
          </p:nvPr>
        </p:nvGraphicFramePr>
        <p:xfrm>
          <a:off x="996315" y="1615123"/>
          <a:ext cx="7152005" cy="1912620"/>
        </p:xfrm>
        <a:graphic>
          <a:graphicData uri="http://schemas.openxmlformats.org/drawingml/2006/table">
            <a:tbl>
              <a:tblPr/>
              <a:tblGrid>
                <a:gridCol w="990600"/>
                <a:gridCol w="1456055"/>
                <a:gridCol w="1231900"/>
                <a:gridCol w="1344930"/>
                <a:gridCol w="1008380"/>
                <a:gridCol w="1120140"/>
              </a:tblGrid>
              <a:tr h="637540">
                <a:tc>
                  <a:txBody>
                    <a:bodyPr/>
                    <a:p>
                      <a:pPr marL="0" indent="0"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CN" sz="2100" b="1">
                          <a:solidFill>
                            <a:srgbClr val="1F2329"/>
                          </a:solidFill>
                          <a:latin typeface="+mn-ea"/>
                        </a:rPr>
                        <a:t>序号</a:t>
                      </a:r>
                      <a:endParaRPr lang="zh-CN" sz="2100" b="1">
                        <a:solidFill>
                          <a:srgbClr val="1F2329"/>
                        </a:solidFill>
                        <a:latin typeface="+mn-ea"/>
                      </a:endParaRPr>
                    </a:p>
                  </a:txBody>
                  <a:tcPr marL="57150" marR="57150" marT="28575" marB="14287" anchor="t" anchorCtr="0">
                    <a:lnL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CN" sz="2100" b="1">
                          <a:solidFill>
                            <a:srgbClr val="1F2329"/>
                          </a:solidFill>
                          <a:latin typeface="+mn-ea"/>
                        </a:rPr>
                        <a:t>修改日期</a:t>
                      </a:r>
                      <a:endParaRPr lang="zh-CN" sz="2100" b="1">
                        <a:solidFill>
                          <a:srgbClr val="1F2329"/>
                        </a:solidFill>
                        <a:latin typeface="+mn-ea"/>
                      </a:endParaRPr>
                    </a:p>
                  </a:txBody>
                  <a:tcPr marL="57150" marR="57150" marT="28575" marB="14287" anchor="t" anchorCtr="0">
                    <a:lnL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CN" sz="2100" b="1">
                          <a:solidFill>
                            <a:srgbClr val="1F2329"/>
                          </a:solidFill>
                          <a:latin typeface="+mn-ea"/>
                        </a:rPr>
                        <a:t>修改人</a:t>
                      </a:r>
                      <a:endParaRPr lang="zh-CN" sz="2100" b="1">
                        <a:solidFill>
                          <a:srgbClr val="1F2329"/>
                        </a:solidFill>
                        <a:latin typeface="+mn-ea"/>
                      </a:endParaRPr>
                    </a:p>
                  </a:txBody>
                  <a:tcPr marL="57150" marR="57150" marT="28575" marB="14287" anchor="t" anchorCtr="0">
                    <a:lnL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CN" sz="2100" b="1">
                          <a:solidFill>
                            <a:srgbClr val="1F2329"/>
                          </a:solidFill>
                          <a:latin typeface="+mn-ea"/>
                        </a:rPr>
                        <a:t>修改说明</a:t>
                      </a:r>
                      <a:endParaRPr lang="zh-CN" sz="2100" b="1">
                        <a:solidFill>
                          <a:srgbClr val="1F2329"/>
                        </a:solidFill>
                        <a:latin typeface="+mn-ea"/>
                      </a:endParaRPr>
                    </a:p>
                  </a:txBody>
                  <a:tcPr marL="57150" marR="57150" marT="28575" marB="14287" anchor="t" anchorCtr="0">
                    <a:lnL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CN" sz="2100" b="1">
                          <a:solidFill>
                            <a:srgbClr val="1F2329"/>
                          </a:solidFill>
                          <a:latin typeface="+mn-ea"/>
                        </a:rPr>
                        <a:t>版本号</a:t>
                      </a:r>
                      <a:endParaRPr lang="zh-CN" sz="2100" b="1">
                        <a:solidFill>
                          <a:srgbClr val="1F2329"/>
                        </a:solidFill>
                        <a:latin typeface="+mn-ea"/>
                      </a:endParaRPr>
                    </a:p>
                  </a:txBody>
                  <a:tcPr marL="57150" marR="57150" marT="28575" marB="14287" anchor="t" anchorCtr="0">
                    <a:lnL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CN" sz="2100" b="1">
                          <a:solidFill>
                            <a:srgbClr val="1F2329"/>
                          </a:solidFill>
                          <a:latin typeface="+mn-ea"/>
                        </a:rPr>
                        <a:t>贡献程度</a:t>
                      </a:r>
                      <a:endParaRPr lang="zh-CN" sz="2100" b="1">
                        <a:solidFill>
                          <a:srgbClr val="1F2329"/>
                        </a:solidFill>
                        <a:latin typeface="+mn-ea"/>
                      </a:endParaRPr>
                    </a:p>
                  </a:txBody>
                  <a:tcPr marL="4762" marR="4762" marT="0" marB="0" anchor="t" anchorCtr="0">
                    <a:lnL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7540">
                <a:tc>
                  <a:txBody>
                    <a:bodyPr/>
                    <a:p>
                      <a:pPr marL="0" indent="0"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zh-CN" sz="2100">
                          <a:solidFill>
                            <a:srgbClr val="1F2329"/>
                          </a:solidFill>
                          <a:latin typeface="+mn-ea"/>
                        </a:rPr>
                        <a:t>1</a:t>
                      </a:r>
                      <a:endParaRPr lang="en-US" altLang="zh-CN" sz="2100">
                        <a:solidFill>
                          <a:srgbClr val="1F2329"/>
                        </a:solidFill>
                        <a:latin typeface="+mn-ea"/>
                      </a:endParaRPr>
                    </a:p>
                  </a:txBody>
                  <a:tcPr marL="57150" marR="57150" marT="28575" marB="14287" anchor="t" anchorCtr="0">
                    <a:lnL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zh-CN" sz="2100">
                          <a:latin typeface="+mn-ea"/>
                        </a:rPr>
                        <a:t>2026.6.7</a:t>
                      </a:r>
                      <a:endParaRPr lang="en-US" altLang="zh-CN" sz="2100">
                        <a:latin typeface="+mn-ea"/>
                      </a:endParaRPr>
                    </a:p>
                  </a:txBody>
                  <a:tcPr marL="57150" marR="57150" marT="28575" marB="14287" anchor="t" anchorCtr="0">
                    <a:lnL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CN" sz="2100">
                          <a:latin typeface="+mn-ea"/>
                        </a:rPr>
                        <a:t>王天予</a:t>
                      </a:r>
                      <a:endParaRPr lang="zh-CN" sz="2100">
                        <a:latin typeface="+mn-ea"/>
                      </a:endParaRPr>
                    </a:p>
                  </a:txBody>
                  <a:tcPr marL="57150" marR="57150" marT="28575" marB="14287" anchor="t" anchorCtr="0">
                    <a:lnL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CN" sz="2100">
                          <a:latin typeface="+mn-ea"/>
                        </a:rPr>
                        <a:t>初次编写</a:t>
                      </a:r>
                      <a:endParaRPr lang="zh-CN" sz="2100">
                        <a:latin typeface="+mn-ea"/>
                      </a:endParaRPr>
                    </a:p>
                  </a:txBody>
                  <a:tcPr marL="57150" marR="57150" marT="28575" marB="14287" anchor="t" anchorCtr="0">
                    <a:lnL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zh-CN" sz="2100">
                          <a:latin typeface="+mn-ea"/>
                        </a:rPr>
                        <a:t>0.1</a:t>
                      </a:r>
                      <a:endParaRPr lang="en-US" altLang="zh-CN" sz="2100">
                        <a:latin typeface="+mn-ea"/>
                      </a:endParaRPr>
                    </a:p>
                  </a:txBody>
                  <a:tcPr marL="57150" marR="57150" marT="28575" marB="14287" anchor="t" anchorCtr="0">
                    <a:lnL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zh-CN" sz="2100">
                          <a:latin typeface="+mn-ea"/>
                        </a:rPr>
                        <a:t>0.6</a:t>
                      </a:r>
                      <a:endParaRPr lang="en-US" altLang="zh-CN" sz="2100">
                        <a:latin typeface="+mn-ea"/>
                      </a:endParaRPr>
                    </a:p>
                  </a:txBody>
                  <a:tcPr marL="4762" marR="4762" marT="0" marB="0" anchor="t" anchorCtr="0">
                    <a:lnL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7540">
                <a:tc>
                  <a:txBody>
                    <a:bodyPr/>
                    <a:p>
                      <a:pPr marL="0" indent="0"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zh-CN" sz="2100">
                          <a:solidFill>
                            <a:srgbClr val="1F2329"/>
                          </a:solidFill>
                          <a:latin typeface="+mn-ea"/>
                        </a:rPr>
                        <a:t>2</a:t>
                      </a:r>
                      <a:endParaRPr lang="en-US" altLang="zh-CN" sz="2100">
                        <a:solidFill>
                          <a:srgbClr val="1F2329"/>
                        </a:solidFill>
                        <a:latin typeface="+mn-ea"/>
                      </a:endParaRPr>
                    </a:p>
                  </a:txBody>
                  <a:tcPr marL="57150" marR="57150" marT="28575" marB="14287" anchor="t" anchorCtr="0">
                    <a:lnL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zh-CN" sz="2100">
                          <a:latin typeface="+mn-ea"/>
                        </a:rPr>
                        <a:t>2026.6.7</a:t>
                      </a:r>
                      <a:endParaRPr lang="en-US" altLang="zh-CN" sz="2100">
                        <a:latin typeface="+mn-ea"/>
                      </a:endParaRPr>
                    </a:p>
                  </a:txBody>
                  <a:tcPr marL="57150" marR="57150" marT="28575" marB="14287" anchor="t" anchorCtr="0">
                    <a:lnL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CN" sz="2100">
                          <a:latin typeface="+mn-ea"/>
                        </a:rPr>
                        <a:t>李斯本</a:t>
                      </a:r>
                      <a:endParaRPr lang="zh-CN" sz="2100">
                        <a:latin typeface="+mn-ea"/>
                      </a:endParaRPr>
                    </a:p>
                  </a:txBody>
                  <a:tcPr marL="57150" marR="57150" marT="28575" marB="14287" anchor="t" anchorCtr="0">
                    <a:lnL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CN" sz="2100">
                          <a:latin typeface="+mn-ea"/>
                        </a:rPr>
                        <a:t>初次编写</a:t>
                      </a:r>
                      <a:endParaRPr lang="zh-CN" sz="2100">
                        <a:latin typeface="+mn-ea"/>
                      </a:endParaRPr>
                    </a:p>
                  </a:txBody>
                  <a:tcPr marL="57150" marR="57150" marT="28575" marB="14287" anchor="t" anchorCtr="0">
                    <a:lnL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zh-CN" sz="2100">
                          <a:latin typeface="+mn-ea"/>
                        </a:rPr>
                        <a:t>0.1</a:t>
                      </a:r>
                      <a:endParaRPr lang="en-US" altLang="zh-CN" sz="2100">
                        <a:latin typeface="+mn-ea"/>
                      </a:endParaRPr>
                    </a:p>
                  </a:txBody>
                  <a:tcPr marL="57150" marR="57150" marT="28575" marB="14287" anchor="t" anchorCtr="0">
                    <a:lnL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zh-CN" sz="2100">
                          <a:latin typeface="+mn-ea"/>
                        </a:rPr>
                        <a:t>0.4</a:t>
                      </a:r>
                      <a:endParaRPr lang="en-US" altLang="zh-CN" sz="2100">
                        <a:latin typeface="+mn-ea"/>
                      </a:endParaRPr>
                    </a:p>
                  </a:txBody>
                  <a:tcPr marL="4762" marR="4762" marT="0" marB="0" anchor="t" anchorCtr="0">
                    <a:lnL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DEE0E3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custDataLst>
      <p:tags r:id="rId2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7772400" cy="6400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38A1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 </a:t>
            </a:r>
            <a:r>
              <a:rPr lang="en-US" sz="2400" b="1" dirty="0">
                <a:solidFill>
                  <a:srgbClr val="1A36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项目概述与背景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731520" y="868680"/>
            <a:ext cx="1097280" cy="36576"/>
          </a:xfrm>
          <a:prstGeom prst="rect">
            <a:avLst/>
          </a:prstGeom>
          <a:solidFill>
            <a:srgbClr val="38A169"/>
          </a:solidFill>
        </p:spPr>
      </p:sp>
      <p:sp>
        <p:nvSpPr>
          <p:cNvPr id="4" name="Text 2"/>
          <p:cNvSpPr/>
          <p:nvPr/>
        </p:nvSpPr>
        <p:spPr>
          <a:xfrm>
            <a:off x="731520" y="1188720"/>
            <a:ext cx="4754880" cy="347472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b="1" dirty="0">
                <a:solidFill>
                  <a:srgbClr val="1A365D"/>
                </a:solidFill>
              </a:rPr>
              <a:t>重构动机</a:t>
            </a:r>
            <a:endParaRPr lang="en-US" sz="1400" dirty="0"/>
          </a:p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传统 OJ 系统基于 PHP 单体架构，前后端高度耦合，判题逻辑与 Web 服务同层运行，高并发场景下单点故障频发。</a:t>
            </a:r>
            <a:endParaRPr lang="en-US" sz="1400" dirty="0"/>
          </a:p>
          <a:p>
            <a:pPr marL="0" indent="0">
              <a:buNone/>
            </a:pPr>
            <a:r>
              <a:rPr lang="en-US" sz="1400" b="1" dirty="0">
                <a:solidFill>
                  <a:srgbClr val="1A365D"/>
                </a:solidFill>
              </a:rPr>
              <a:t>核心目标</a:t>
            </a:r>
            <a:endParaRPr lang="en-US" sz="1400" dirty="0"/>
          </a:p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• 去中心化边缘计算 — 判题下放至浏览器 WASM 沙箱</a:t>
            </a:r>
            <a:endParaRPr lang="en-US" sz="1400" dirty="0"/>
          </a:p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• 零服务器判题压力 — 服务器仅做数据下发与结果仲裁</a:t>
            </a:r>
            <a:endParaRPr lang="en-US" sz="1400" dirty="0"/>
          </a:p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• 现代化全栈体验 — Next.js + Chakra UI + TypeScript</a:t>
            </a:r>
            <a:endParaRPr lang="en-US" sz="1400" dirty="0"/>
          </a:p>
          <a:p>
            <a:pPr marL="0" indent="0">
              <a:buNone/>
            </a:pPr>
            <a:r>
              <a:rPr lang="en-US" sz="1400" b="1" dirty="0">
                <a:solidFill>
                  <a:srgbClr val="1A365D"/>
                </a:solidFill>
              </a:rPr>
              <a:t>项目周期</a:t>
            </a:r>
            <a:endParaRPr lang="en-US" sz="1400" dirty="0"/>
          </a:p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已完成需求分析 → 原型设计 → 概要设计 → 编码落地 → 测试验证的全流程闭环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943600" y="1188720"/>
            <a:ext cx="1371600" cy="1371600"/>
          </a:xfrm>
          <a:prstGeom prst="rect">
            <a:avLst/>
          </a:prstGeom>
          <a:solidFill>
            <a:srgbClr val="FFFFFF"/>
          </a:solidFill>
          <a:effectLst>
            <a:outerShdw blurRad="381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943600" y="1325880"/>
            <a:ext cx="1371600" cy="7315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2B6CB0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10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5943600" y="2057400"/>
            <a:ext cx="137160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核心子系统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7589520" y="1188720"/>
            <a:ext cx="1371600" cy="1371600"/>
          </a:xfrm>
          <a:prstGeom prst="rect">
            <a:avLst/>
          </a:prstGeom>
          <a:solidFill>
            <a:srgbClr val="FFFFFF"/>
          </a:solidFill>
          <a:effectLst>
            <a:outerShdw blurRad="381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7589520" y="1325880"/>
            <a:ext cx="1371600" cy="7315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38A169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33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7589520" y="2057400"/>
            <a:ext cx="137160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需求功能点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5943600" y="2834640"/>
            <a:ext cx="1371600" cy="1371600"/>
          </a:xfrm>
          <a:prstGeom prst="rect">
            <a:avLst/>
          </a:prstGeom>
          <a:solidFill>
            <a:srgbClr val="FFFFFF"/>
          </a:solidFill>
          <a:effectLst>
            <a:outerShdw blurRad="381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5943600" y="2971800"/>
            <a:ext cx="1371600" cy="7315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319795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45+</a:t>
            </a:r>
            <a:endParaRPr lang="en-US" sz="3200" dirty="0"/>
          </a:p>
        </p:txBody>
      </p:sp>
      <p:sp>
        <p:nvSpPr>
          <p:cNvPr id="13" name="Text 11"/>
          <p:cNvSpPr/>
          <p:nvPr/>
        </p:nvSpPr>
        <p:spPr>
          <a:xfrm>
            <a:off x="5943600" y="3703320"/>
            <a:ext cx="137160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端点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7589520" y="2834640"/>
            <a:ext cx="1371600" cy="1371600"/>
          </a:xfrm>
          <a:prstGeom prst="rect">
            <a:avLst/>
          </a:prstGeom>
          <a:solidFill>
            <a:srgbClr val="FFFFFF"/>
          </a:solidFill>
          <a:effectLst>
            <a:outerShdw blurRad="381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7589520" y="2971800"/>
            <a:ext cx="1371600" cy="7315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276749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100%</a:t>
            </a:r>
            <a:endParaRPr lang="en-US" sz="2800" b="1" dirty="0">
              <a:solidFill>
                <a:srgbClr val="276749"/>
              </a:solidFill>
              <a:latin typeface="Arial Black" panose="020B0A04020102020204" pitchFamily="34" charset="0"/>
              <a:ea typeface="Arial Black" panose="020B0A04020102020204" pitchFamily="34" charset="-122"/>
              <a:cs typeface="Arial Black" panose="020B0A04020102020204" pitchFamily="34" charset="-120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7589520" y="3703320"/>
            <a:ext cx="137160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完成率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57200" y="4709160"/>
            <a:ext cx="82296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Hikari OJ v3 · 王天予、李斯本 · 2026.06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7772400" cy="6400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38A1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 </a:t>
            </a:r>
            <a:r>
              <a:rPr lang="en-US" sz="2400" b="1" dirty="0">
                <a:solidFill>
                  <a:srgbClr val="1A36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需求规格说明书功能点完成情况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731520" y="868680"/>
            <a:ext cx="1097280" cy="36576"/>
          </a:xfrm>
          <a:prstGeom prst="rect">
            <a:avLst/>
          </a:prstGeom>
          <a:solidFill>
            <a:srgbClr val="38A169"/>
          </a:solidFill>
        </p:spPr>
      </p:sp>
      <p:sp>
        <p:nvSpPr>
          <p:cNvPr id="4" name="Shape 2"/>
          <p:cNvSpPr/>
          <p:nvPr/>
        </p:nvSpPr>
        <p:spPr>
          <a:xfrm>
            <a:off x="731520" y="1188720"/>
            <a:ext cx="7680960" cy="411480"/>
          </a:xfrm>
          <a:prstGeom prst="rect">
            <a:avLst/>
          </a:prstGeom>
          <a:solidFill>
            <a:srgbClr val="1A365D"/>
          </a:solidFill>
        </p:spPr>
      </p:sp>
      <p:sp>
        <p:nvSpPr>
          <p:cNvPr id="5" name="Text 3"/>
          <p:cNvSpPr/>
          <p:nvPr/>
        </p:nvSpPr>
        <p:spPr>
          <a:xfrm>
            <a:off x="731520" y="1188720"/>
            <a:ext cx="256032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模块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291840" y="1188720"/>
            <a:ext cx="128016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功能点数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0" y="1188720"/>
            <a:ext cx="128016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完成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852160" y="1188720"/>
            <a:ext cx="256032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状态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731520" y="1600200"/>
            <a:ext cx="7680960" cy="347472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10" name="Shape 8"/>
          <p:cNvSpPr/>
          <p:nvPr/>
        </p:nvSpPr>
        <p:spPr>
          <a:xfrm>
            <a:off x="731520" y="1947672"/>
            <a:ext cx="7680960" cy="0"/>
          </a:xfrm>
          <a:prstGeom prst="line">
            <a:avLst/>
          </a:prstGeom>
          <a:noFill/>
          <a:ln w="6350">
            <a:solidFill>
              <a:srgbClr val="E2E8F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31520" y="1600200"/>
            <a:ext cx="2560320" cy="34747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用户与题库管理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3291840" y="1600200"/>
            <a:ext cx="1280160" cy="34747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572000" y="1600200"/>
            <a:ext cx="1280160" cy="34747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852160" y="1600200"/>
            <a:ext cx="2560320" cy="34747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100%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731520" y="1947672"/>
            <a:ext cx="7680960" cy="347472"/>
          </a:xfrm>
          <a:prstGeom prst="rect">
            <a:avLst/>
          </a:prstGeom>
          <a:solidFill>
            <a:srgbClr val="EDF2F7"/>
          </a:solidFill>
        </p:spPr>
      </p:sp>
      <p:sp>
        <p:nvSpPr>
          <p:cNvPr id="16" name="Shape 14"/>
          <p:cNvSpPr/>
          <p:nvPr/>
        </p:nvSpPr>
        <p:spPr>
          <a:xfrm>
            <a:off x="731520" y="2295144"/>
            <a:ext cx="7680960" cy="0"/>
          </a:xfrm>
          <a:prstGeom prst="line">
            <a:avLst/>
          </a:prstGeom>
          <a:noFill/>
          <a:ln w="6350">
            <a:solidFill>
              <a:srgbClr val="E2E8F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31520" y="1947672"/>
            <a:ext cx="2560320" cy="34747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网页端边缘评测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291840" y="1947672"/>
            <a:ext cx="1280160" cy="34747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572000" y="1947672"/>
            <a:ext cx="1280160" cy="34747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852160" y="1947672"/>
            <a:ext cx="2560320" cy="34747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100%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731520" y="2295144"/>
            <a:ext cx="7680960" cy="347472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22" name="Shape 20"/>
          <p:cNvSpPr/>
          <p:nvPr/>
        </p:nvSpPr>
        <p:spPr>
          <a:xfrm>
            <a:off x="731520" y="2642616"/>
            <a:ext cx="7680960" cy="0"/>
          </a:xfrm>
          <a:prstGeom prst="line">
            <a:avLst/>
          </a:prstGeom>
          <a:noFill/>
          <a:ln w="635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31520" y="2295144"/>
            <a:ext cx="2560320" cy="34747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分布式协同与结果校验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3291840" y="2295144"/>
            <a:ext cx="1280160" cy="34747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572000" y="2295144"/>
            <a:ext cx="1280160" cy="34747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5852160" y="2295144"/>
            <a:ext cx="2560320" cy="34747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方案演进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731520" y="2642616"/>
            <a:ext cx="7680960" cy="347472"/>
          </a:xfrm>
          <a:prstGeom prst="rect">
            <a:avLst/>
          </a:prstGeom>
          <a:solidFill>
            <a:srgbClr val="EDF2F7"/>
          </a:solidFill>
        </p:spPr>
      </p:sp>
      <p:sp>
        <p:nvSpPr>
          <p:cNvPr id="28" name="Shape 26"/>
          <p:cNvSpPr/>
          <p:nvPr/>
        </p:nvSpPr>
        <p:spPr>
          <a:xfrm>
            <a:off x="731520" y="2990088"/>
            <a:ext cx="7680960" cy="0"/>
          </a:xfrm>
          <a:prstGeom prst="line">
            <a:avLst/>
          </a:prstGeom>
          <a:noFill/>
          <a:ln w="6350">
            <a:solidFill>
              <a:srgbClr val="E2E8F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731520" y="2642616"/>
            <a:ext cx="2560320" cy="34747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异常检测与防作弊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3291840" y="2642616"/>
            <a:ext cx="1280160" cy="34747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4572000" y="2642616"/>
            <a:ext cx="1280160" cy="34747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5852160" y="2642616"/>
            <a:ext cx="2560320" cy="34747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完成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731520" y="2990088"/>
            <a:ext cx="7680960" cy="347472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34" name="Shape 32"/>
          <p:cNvSpPr/>
          <p:nvPr/>
        </p:nvSpPr>
        <p:spPr>
          <a:xfrm>
            <a:off x="731520" y="3337560"/>
            <a:ext cx="7680960" cy="0"/>
          </a:xfrm>
          <a:prstGeom prst="line">
            <a:avLst/>
          </a:prstGeom>
          <a:noFill/>
          <a:ln w="6350">
            <a:solidFill>
              <a:srgbClr val="E2E8F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731520" y="2990088"/>
            <a:ext cx="2560320" cy="34747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竞赛与后台统筹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3291840" y="2990088"/>
            <a:ext cx="1280160" cy="34747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4572000" y="2990088"/>
            <a:ext cx="1280160" cy="34747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5852160" y="2990088"/>
            <a:ext cx="2560320" cy="34747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完成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731520" y="3337560"/>
            <a:ext cx="7680960" cy="411480"/>
          </a:xfrm>
          <a:prstGeom prst="rect">
            <a:avLst/>
          </a:prstGeom>
          <a:solidFill>
            <a:srgbClr val="276749"/>
          </a:solidFill>
        </p:spPr>
      </p:sp>
      <p:sp>
        <p:nvSpPr>
          <p:cNvPr id="40" name="Text 38"/>
          <p:cNvSpPr/>
          <p:nvPr/>
        </p:nvSpPr>
        <p:spPr>
          <a:xfrm>
            <a:off x="731520" y="3337560"/>
            <a:ext cx="256032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合  计</a:t>
            </a:r>
            <a:endParaRPr lang="en-US" sz="1200" dirty="0"/>
          </a:p>
        </p:txBody>
      </p:sp>
      <p:sp>
        <p:nvSpPr>
          <p:cNvPr id="41" name="Text 39"/>
          <p:cNvSpPr/>
          <p:nvPr/>
        </p:nvSpPr>
        <p:spPr>
          <a:xfrm>
            <a:off x="3291840" y="3337560"/>
            <a:ext cx="128016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33</a:t>
            </a:r>
            <a:endParaRPr lang="en-US" sz="1200" dirty="0"/>
          </a:p>
        </p:txBody>
      </p:sp>
      <p:sp>
        <p:nvSpPr>
          <p:cNvPr id="42" name="Text 40"/>
          <p:cNvSpPr/>
          <p:nvPr/>
        </p:nvSpPr>
        <p:spPr>
          <a:xfrm>
            <a:off x="4572000" y="3337560"/>
            <a:ext cx="128016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33</a:t>
            </a:r>
            <a:endParaRPr lang="en-US" sz="1200" dirty="0"/>
          </a:p>
        </p:txBody>
      </p:sp>
      <p:sp>
        <p:nvSpPr>
          <p:cNvPr id="43" name="Text 41"/>
          <p:cNvSpPr/>
          <p:nvPr/>
        </p:nvSpPr>
        <p:spPr>
          <a:xfrm>
            <a:off x="5852160" y="3337560"/>
            <a:ext cx="256032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100%</a:t>
            </a:r>
            <a:endParaRPr lang="en-US" sz="1200" dirty="0"/>
          </a:p>
        </p:txBody>
      </p:sp>
      <p:sp>
        <p:nvSpPr>
          <p:cNvPr id="44" name="Shape 42"/>
          <p:cNvSpPr/>
          <p:nvPr/>
        </p:nvSpPr>
        <p:spPr>
          <a:xfrm>
            <a:off x="731520" y="1188720"/>
            <a:ext cx="0" cy="2560320"/>
          </a:xfrm>
          <a:prstGeom prst="line">
            <a:avLst/>
          </a:prstGeom>
          <a:noFill/>
          <a:ln w="6350">
            <a:solidFill>
              <a:srgbClr val="333333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8412480" y="1188720"/>
            <a:ext cx="0" cy="2560320"/>
          </a:xfrm>
          <a:prstGeom prst="line">
            <a:avLst/>
          </a:prstGeom>
          <a:noFill/>
          <a:ln w="6350">
            <a:solidFill>
              <a:srgbClr val="333333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731520" y="3858768"/>
            <a:ext cx="7680960" cy="228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* 分布式协同方案因工程可行性演进为 WASM 单节点评测，保留论文核心安全思想</a:t>
            </a:r>
            <a:endParaRPr lang="en-US" sz="900" dirty="0"/>
          </a:p>
        </p:txBody>
      </p:sp>
      <p:sp>
        <p:nvSpPr>
          <p:cNvPr id="47" name="Text 45"/>
          <p:cNvSpPr/>
          <p:nvPr/>
        </p:nvSpPr>
        <p:spPr>
          <a:xfrm>
            <a:off x="731520" y="4160520"/>
            <a:ext cx="768096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36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🆕 新增功能（22 项）</a:t>
            </a:r>
            <a:endParaRPr lang="en-US" sz="1300" dirty="0"/>
          </a:p>
        </p:txBody>
      </p:sp>
      <p:sp>
        <p:nvSpPr>
          <p:cNvPr id="48" name="Text 46"/>
          <p:cNvSpPr/>
          <p:nvPr/>
        </p:nvSpPr>
        <p:spPr>
          <a:xfrm>
            <a:off x="731520" y="4434840"/>
            <a:ext cx="7680960" cy="64008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智能辅助（7功能） · 讨论/博客 · 标签系统 · 全站排行榜 · 暗色模式 · SQLite 适配 · 部署脚本 · 竞赛密码准入 · ACM 罚时排行 · 贡献热力图 · 管理全景仪表盘 · K-means 异常检测 · 双栏 Markdown 编辑器 · SSE 实时排行 · 封榜机制 · 倒计时 · 宣誓 · 题目统计圆环图 · AC 环状图</a:t>
            </a:r>
            <a:endParaRPr lang="en-US" sz="950" dirty="0"/>
          </a:p>
        </p:txBody>
      </p:sp>
      <p:sp>
        <p:nvSpPr>
          <p:cNvPr id="49" name="Text 47"/>
          <p:cNvSpPr/>
          <p:nvPr/>
        </p:nvSpPr>
        <p:spPr>
          <a:xfrm>
            <a:off x="457200" y="4709160"/>
            <a:ext cx="82296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Hikari OJ v3 · 王天予、李斯本 · 2026.06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202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6400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 全部子系统 100% 完成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731520" y="960120"/>
            <a:ext cx="1097280" cy="36576"/>
          </a:xfrm>
          <a:prstGeom prst="rect">
            <a:avLst/>
          </a:prstGeom>
          <a:solidFill>
            <a:srgbClr val="38A169"/>
          </a:solidFill>
        </p:spPr>
      </p:sp>
      <p:sp>
        <p:nvSpPr>
          <p:cNvPr id="4" name="Shape 2"/>
          <p:cNvSpPr/>
          <p:nvPr/>
        </p:nvSpPr>
        <p:spPr>
          <a:xfrm>
            <a:off x="731520" y="1280160"/>
            <a:ext cx="3657600" cy="530352"/>
          </a:xfrm>
          <a:prstGeom prst="rect">
            <a:avLst/>
          </a:prstGeom>
          <a:solidFill>
            <a:srgbClr val="263348"/>
          </a:solidFill>
        </p:spPr>
      </p:sp>
      <p:sp>
        <p:nvSpPr>
          <p:cNvPr id="5" name="Text 3"/>
          <p:cNvSpPr/>
          <p:nvPr/>
        </p:nvSpPr>
        <p:spPr>
          <a:xfrm>
            <a:off x="868680" y="1335024"/>
            <a:ext cx="320040" cy="420624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38A1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188720" y="1335024"/>
            <a:ext cx="2377440" cy="228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底层架构与环境基建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188720" y="1536192"/>
            <a:ext cx="2377440" cy="20116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38A1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657600" y="1463040"/>
            <a:ext cx="548640" cy="137160"/>
          </a:xfrm>
          <a:prstGeom prst="rect">
            <a:avLst/>
          </a:prstGeom>
          <a:solidFill>
            <a:srgbClr val="276749"/>
          </a:solidFill>
        </p:spPr>
      </p:sp>
      <p:sp>
        <p:nvSpPr>
          <p:cNvPr id="9" name="Shape 7"/>
          <p:cNvSpPr/>
          <p:nvPr/>
        </p:nvSpPr>
        <p:spPr>
          <a:xfrm>
            <a:off x="4754880" y="1280160"/>
            <a:ext cx="3657600" cy="530352"/>
          </a:xfrm>
          <a:prstGeom prst="rect">
            <a:avLst/>
          </a:prstGeom>
          <a:solidFill>
            <a:srgbClr val="2D3A50"/>
          </a:solidFill>
        </p:spPr>
      </p:sp>
      <p:sp>
        <p:nvSpPr>
          <p:cNvPr id="10" name="Text 8"/>
          <p:cNvSpPr/>
          <p:nvPr/>
        </p:nvSpPr>
        <p:spPr>
          <a:xfrm>
            <a:off x="4892040" y="1335024"/>
            <a:ext cx="320040" cy="420624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38A1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5212080" y="1335024"/>
            <a:ext cx="2377440" cy="228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核心题库与评测控制台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212080" y="1536192"/>
            <a:ext cx="2377440" cy="20116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38A1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7680960" y="1463040"/>
            <a:ext cx="548640" cy="137160"/>
          </a:xfrm>
          <a:prstGeom prst="rect">
            <a:avLst/>
          </a:prstGeom>
          <a:solidFill>
            <a:srgbClr val="276749"/>
          </a:solidFill>
        </p:spPr>
      </p:sp>
      <p:sp>
        <p:nvSpPr>
          <p:cNvPr id="14" name="Shape 12"/>
          <p:cNvSpPr/>
          <p:nvPr/>
        </p:nvSpPr>
        <p:spPr>
          <a:xfrm>
            <a:off x="731520" y="1938528"/>
            <a:ext cx="3657600" cy="530352"/>
          </a:xfrm>
          <a:prstGeom prst="rect">
            <a:avLst/>
          </a:prstGeom>
          <a:solidFill>
            <a:srgbClr val="263348"/>
          </a:solidFill>
        </p:spPr>
      </p:sp>
      <p:sp>
        <p:nvSpPr>
          <p:cNvPr id="15" name="Text 13"/>
          <p:cNvSpPr/>
          <p:nvPr/>
        </p:nvSpPr>
        <p:spPr>
          <a:xfrm>
            <a:off x="868680" y="1993392"/>
            <a:ext cx="320040" cy="420624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38A1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1188720" y="1993392"/>
            <a:ext cx="2377440" cy="228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分布式协同与结果校验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1188720" y="2194560"/>
            <a:ext cx="2377440" cy="20116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38A1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3657600" y="2121408"/>
            <a:ext cx="548640" cy="137160"/>
          </a:xfrm>
          <a:prstGeom prst="rect">
            <a:avLst/>
          </a:prstGeom>
          <a:solidFill>
            <a:srgbClr val="276749"/>
          </a:solidFill>
        </p:spPr>
      </p:sp>
      <p:sp>
        <p:nvSpPr>
          <p:cNvPr id="19" name="Shape 17"/>
          <p:cNvSpPr/>
          <p:nvPr/>
        </p:nvSpPr>
        <p:spPr>
          <a:xfrm>
            <a:off x="4754880" y="1938528"/>
            <a:ext cx="3657600" cy="530352"/>
          </a:xfrm>
          <a:prstGeom prst="rect">
            <a:avLst/>
          </a:prstGeom>
          <a:solidFill>
            <a:srgbClr val="2D3A50"/>
          </a:solidFill>
        </p:spPr>
      </p:sp>
      <p:sp>
        <p:nvSpPr>
          <p:cNvPr id="20" name="Text 18"/>
          <p:cNvSpPr/>
          <p:nvPr/>
        </p:nvSpPr>
        <p:spPr>
          <a:xfrm>
            <a:off x="4892040" y="1993392"/>
            <a:ext cx="320040" cy="420624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38A1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5212080" y="1993392"/>
            <a:ext cx="2377440" cy="228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防作弊与反篡改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212080" y="2194560"/>
            <a:ext cx="2377440" cy="20116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38A1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7680960" y="2121408"/>
            <a:ext cx="548640" cy="137160"/>
          </a:xfrm>
          <a:prstGeom prst="rect">
            <a:avLst/>
          </a:prstGeom>
          <a:solidFill>
            <a:srgbClr val="276749"/>
          </a:solidFill>
        </p:spPr>
      </p:sp>
      <p:sp>
        <p:nvSpPr>
          <p:cNvPr id="24" name="Shape 22"/>
          <p:cNvSpPr/>
          <p:nvPr/>
        </p:nvSpPr>
        <p:spPr>
          <a:xfrm>
            <a:off x="731520" y="2596896"/>
            <a:ext cx="3657600" cy="530352"/>
          </a:xfrm>
          <a:prstGeom prst="rect">
            <a:avLst/>
          </a:prstGeom>
          <a:solidFill>
            <a:srgbClr val="263348"/>
          </a:solidFill>
        </p:spPr>
      </p:sp>
      <p:sp>
        <p:nvSpPr>
          <p:cNvPr id="25" name="Text 23"/>
          <p:cNvSpPr/>
          <p:nvPr/>
        </p:nvSpPr>
        <p:spPr>
          <a:xfrm>
            <a:off x="868680" y="2651760"/>
            <a:ext cx="320040" cy="420624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38A1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1188720" y="2651760"/>
            <a:ext cx="2377440" cy="228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竞赛模块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1188720" y="2852928"/>
            <a:ext cx="2377440" cy="20116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38A1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3657600" y="2779776"/>
            <a:ext cx="548640" cy="137160"/>
          </a:xfrm>
          <a:prstGeom prst="rect">
            <a:avLst/>
          </a:prstGeom>
          <a:solidFill>
            <a:srgbClr val="276749"/>
          </a:solidFill>
        </p:spPr>
      </p:sp>
      <p:sp>
        <p:nvSpPr>
          <p:cNvPr id="29" name="Shape 27"/>
          <p:cNvSpPr/>
          <p:nvPr/>
        </p:nvSpPr>
        <p:spPr>
          <a:xfrm>
            <a:off x="4754880" y="2596896"/>
            <a:ext cx="3657600" cy="530352"/>
          </a:xfrm>
          <a:prstGeom prst="rect">
            <a:avLst/>
          </a:prstGeom>
          <a:solidFill>
            <a:srgbClr val="2D3A50"/>
          </a:solidFill>
        </p:spPr>
      </p:sp>
      <p:sp>
        <p:nvSpPr>
          <p:cNvPr id="30" name="Text 28"/>
          <p:cNvSpPr/>
          <p:nvPr/>
        </p:nvSpPr>
        <p:spPr>
          <a:xfrm>
            <a:off x="4892040" y="2651760"/>
            <a:ext cx="320040" cy="420624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38A1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800" dirty="0"/>
          </a:p>
        </p:txBody>
      </p:sp>
      <p:sp>
        <p:nvSpPr>
          <p:cNvPr id="31" name="Text 29"/>
          <p:cNvSpPr/>
          <p:nvPr/>
        </p:nvSpPr>
        <p:spPr>
          <a:xfrm>
            <a:off x="5212080" y="2651760"/>
            <a:ext cx="2377440" cy="228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讨论/博客模块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5212080" y="2852928"/>
            <a:ext cx="2377440" cy="20116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38A1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7680960" y="2779776"/>
            <a:ext cx="548640" cy="137160"/>
          </a:xfrm>
          <a:prstGeom prst="rect">
            <a:avLst/>
          </a:prstGeom>
          <a:solidFill>
            <a:srgbClr val="276749"/>
          </a:solidFill>
        </p:spPr>
      </p:sp>
      <p:sp>
        <p:nvSpPr>
          <p:cNvPr id="34" name="Shape 32"/>
          <p:cNvSpPr/>
          <p:nvPr/>
        </p:nvSpPr>
        <p:spPr>
          <a:xfrm>
            <a:off x="731520" y="3255264"/>
            <a:ext cx="3657600" cy="530352"/>
          </a:xfrm>
          <a:prstGeom prst="rect">
            <a:avLst/>
          </a:prstGeom>
          <a:solidFill>
            <a:srgbClr val="263348"/>
          </a:solidFill>
        </p:spPr>
      </p:sp>
      <p:sp>
        <p:nvSpPr>
          <p:cNvPr id="35" name="Text 33"/>
          <p:cNvSpPr/>
          <p:nvPr/>
        </p:nvSpPr>
        <p:spPr>
          <a:xfrm>
            <a:off x="868680" y="3310128"/>
            <a:ext cx="320040" cy="420624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38A1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800" dirty="0"/>
          </a:p>
        </p:txBody>
      </p:sp>
      <p:sp>
        <p:nvSpPr>
          <p:cNvPr id="36" name="Text 34"/>
          <p:cNvSpPr/>
          <p:nvPr/>
        </p:nvSpPr>
        <p:spPr>
          <a:xfrm>
            <a:off x="1188720" y="3310128"/>
            <a:ext cx="2377440" cy="228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用户中心与排行榜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1188720" y="3511296"/>
            <a:ext cx="2377440" cy="20116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38A1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3657600" y="3438144"/>
            <a:ext cx="548640" cy="137160"/>
          </a:xfrm>
          <a:prstGeom prst="rect">
            <a:avLst/>
          </a:prstGeom>
          <a:solidFill>
            <a:srgbClr val="276749"/>
          </a:solidFill>
        </p:spPr>
      </p:sp>
      <p:sp>
        <p:nvSpPr>
          <p:cNvPr id="39" name="Shape 37"/>
          <p:cNvSpPr/>
          <p:nvPr/>
        </p:nvSpPr>
        <p:spPr>
          <a:xfrm>
            <a:off x="4754880" y="3255264"/>
            <a:ext cx="3657600" cy="530352"/>
          </a:xfrm>
          <a:prstGeom prst="rect">
            <a:avLst/>
          </a:prstGeom>
          <a:solidFill>
            <a:srgbClr val="2D3A50"/>
          </a:solidFill>
        </p:spPr>
      </p:sp>
      <p:sp>
        <p:nvSpPr>
          <p:cNvPr id="40" name="Text 38"/>
          <p:cNvSpPr/>
          <p:nvPr/>
        </p:nvSpPr>
        <p:spPr>
          <a:xfrm>
            <a:off x="4892040" y="3310128"/>
            <a:ext cx="320040" cy="420624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38A1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800" dirty="0"/>
          </a:p>
        </p:txBody>
      </p:sp>
      <p:sp>
        <p:nvSpPr>
          <p:cNvPr id="41" name="Text 39"/>
          <p:cNvSpPr/>
          <p:nvPr/>
        </p:nvSpPr>
        <p:spPr>
          <a:xfrm>
            <a:off x="5212080" y="3310128"/>
            <a:ext cx="2377440" cy="228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智能辅助系统</a:t>
            </a:r>
            <a:endParaRPr lang="en-US" sz="1200" dirty="0"/>
          </a:p>
        </p:txBody>
      </p:sp>
      <p:sp>
        <p:nvSpPr>
          <p:cNvPr id="42" name="Text 40"/>
          <p:cNvSpPr/>
          <p:nvPr/>
        </p:nvSpPr>
        <p:spPr>
          <a:xfrm>
            <a:off x="5212080" y="3511296"/>
            <a:ext cx="2377440" cy="20116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38A1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</a:t>
            </a:r>
            <a:endParaRPr lang="en-US" sz="1000" dirty="0"/>
          </a:p>
        </p:txBody>
      </p:sp>
      <p:sp>
        <p:nvSpPr>
          <p:cNvPr id="43" name="Shape 41"/>
          <p:cNvSpPr/>
          <p:nvPr/>
        </p:nvSpPr>
        <p:spPr>
          <a:xfrm>
            <a:off x="7680960" y="3438144"/>
            <a:ext cx="548640" cy="137160"/>
          </a:xfrm>
          <a:prstGeom prst="rect">
            <a:avLst/>
          </a:prstGeom>
          <a:solidFill>
            <a:srgbClr val="276749"/>
          </a:solidFill>
        </p:spPr>
      </p:sp>
      <p:sp>
        <p:nvSpPr>
          <p:cNvPr id="44" name="Shape 42"/>
          <p:cNvSpPr/>
          <p:nvPr/>
        </p:nvSpPr>
        <p:spPr>
          <a:xfrm>
            <a:off x="731520" y="3913632"/>
            <a:ext cx="3657600" cy="530352"/>
          </a:xfrm>
          <a:prstGeom prst="rect">
            <a:avLst/>
          </a:prstGeom>
          <a:solidFill>
            <a:srgbClr val="263348"/>
          </a:solidFill>
        </p:spPr>
      </p:sp>
      <p:sp>
        <p:nvSpPr>
          <p:cNvPr id="45" name="Text 43"/>
          <p:cNvSpPr/>
          <p:nvPr/>
        </p:nvSpPr>
        <p:spPr>
          <a:xfrm>
            <a:off x="868680" y="3968496"/>
            <a:ext cx="320040" cy="420624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38A1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800" dirty="0"/>
          </a:p>
        </p:txBody>
      </p:sp>
      <p:sp>
        <p:nvSpPr>
          <p:cNvPr id="46" name="Text 44"/>
          <p:cNvSpPr/>
          <p:nvPr/>
        </p:nvSpPr>
        <p:spPr>
          <a:xfrm>
            <a:off x="1188720" y="3968496"/>
            <a:ext cx="2377440" cy="228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管理后台</a:t>
            </a:r>
            <a:endParaRPr lang="en-US" sz="1200" dirty="0"/>
          </a:p>
        </p:txBody>
      </p:sp>
      <p:sp>
        <p:nvSpPr>
          <p:cNvPr id="47" name="Text 45"/>
          <p:cNvSpPr/>
          <p:nvPr/>
        </p:nvSpPr>
        <p:spPr>
          <a:xfrm>
            <a:off x="1188720" y="4169664"/>
            <a:ext cx="2377440" cy="20116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38A1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</a:t>
            </a:r>
            <a:endParaRPr lang="en-US" sz="1000" dirty="0"/>
          </a:p>
        </p:txBody>
      </p:sp>
      <p:sp>
        <p:nvSpPr>
          <p:cNvPr id="48" name="Shape 46"/>
          <p:cNvSpPr/>
          <p:nvPr/>
        </p:nvSpPr>
        <p:spPr>
          <a:xfrm>
            <a:off x="3657600" y="4096512"/>
            <a:ext cx="548640" cy="137160"/>
          </a:xfrm>
          <a:prstGeom prst="rect">
            <a:avLst/>
          </a:prstGeom>
          <a:solidFill>
            <a:srgbClr val="276749"/>
          </a:solidFill>
        </p:spPr>
      </p:sp>
      <p:sp>
        <p:nvSpPr>
          <p:cNvPr id="49" name="Shape 47"/>
          <p:cNvSpPr/>
          <p:nvPr/>
        </p:nvSpPr>
        <p:spPr>
          <a:xfrm>
            <a:off x="4754880" y="3913632"/>
            <a:ext cx="3657600" cy="530352"/>
          </a:xfrm>
          <a:prstGeom prst="rect">
            <a:avLst/>
          </a:prstGeom>
          <a:solidFill>
            <a:srgbClr val="2D3A50"/>
          </a:solidFill>
        </p:spPr>
      </p:sp>
      <p:sp>
        <p:nvSpPr>
          <p:cNvPr id="50" name="Text 48"/>
          <p:cNvSpPr/>
          <p:nvPr/>
        </p:nvSpPr>
        <p:spPr>
          <a:xfrm>
            <a:off x="4892040" y="3968496"/>
            <a:ext cx="320040" cy="420624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38A1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800" dirty="0"/>
          </a:p>
        </p:txBody>
      </p:sp>
      <p:sp>
        <p:nvSpPr>
          <p:cNvPr id="51" name="Text 49"/>
          <p:cNvSpPr/>
          <p:nvPr/>
        </p:nvSpPr>
        <p:spPr>
          <a:xfrm>
            <a:off x="5212080" y="3968496"/>
            <a:ext cx="2377440" cy="228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K-means 异常检测</a:t>
            </a:r>
            <a:endParaRPr lang="en-US" sz="1200" dirty="0"/>
          </a:p>
        </p:txBody>
      </p:sp>
      <p:sp>
        <p:nvSpPr>
          <p:cNvPr id="52" name="Text 50"/>
          <p:cNvSpPr/>
          <p:nvPr/>
        </p:nvSpPr>
        <p:spPr>
          <a:xfrm>
            <a:off x="5212080" y="4169664"/>
            <a:ext cx="2377440" cy="20116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38A1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</a:t>
            </a:r>
            <a:endParaRPr lang="en-US" sz="1000" dirty="0"/>
          </a:p>
        </p:txBody>
      </p:sp>
      <p:sp>
        <p:nvSpPr>
          <p:cNvPr id="53" name="Shape 51"/>
          <p:cNvSpPr/>
          <p:nvPr/>
        </p:nvSpPr>
        <p:spPr>
          <a:xfrm>
            <a:off x="7680960" y="4096512"/>
            <a:ext cx="548640" cy="137160"/>
          </a:xfrm>
          <a:prstGeom prst="rect">
            <a:avLst/>
          </a:prstGeom>
          <a:solidFill>
            <a:srgbClr val="276749"/>
          </a:solidFill>
        </p:spPr>
      </p:sp>
      <p:sp>
        <p:nvSpPr>
          <p:cNvPr id="54" name="Text 52"/>
          <p:cNvSpPr/>
          <p:nvPr/>
        </p:nvSpPr>
        <p:spPr>
          <a:xfrm>
            <a:off x="457200" y="4709160"/>
            <a:ext cx="82296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Hikari OJ v3 · 王天予、李斯本 · 2026.06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7772400" cy="6400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38A1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 </a:t>
            </a:r>
            <a:r>
              <a:rPr lang="en-US" sz="2400" b="1" dirty="0">
                <a:solidFill>
                  <a:srgbClr val="1A36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三大核心技术栈换代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731520" y="868680"/>
            <a:ext cx="1097280" cy="36576"/>
          </a:xfrm>
          <a:prstGeom prst="rect">
            <a:avLst/>
          </a:prstGeom>
          <a:solidFill>
            <a:srgbClr val="38A169"/>
          </a:solidFill>
        </p:spPr>
      </p:sp>
      <p:sp>
        <p:nvSpPr>
          <p:cNvPr id="4" name="Shape 2"/>
          <p:cNvSpPr/>
          <p:nvPr/>
        </p:nvSpPr>
        <p:spPr>
          <a:xfrm>
            <a:off x="731520" y="1188720"/>
            <a:ext cx="2377440" cy="2926080"/>
          </a:xfrm>
          <a:prstGeom prst="rect">
            <a:avLst/>
          </a:prstGeom>
          <a:solidFill>
            <a:srgbClr val="FFFFFF"/>
          </a:solidFill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786384" y="1298448"/>
            <a:ext cx="45720" cy="2706624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6" name="Text 4"/>
          <p:cNvSpPr/>
          <p:nvPr/>
        </p:nvSpPr>
        <p:spPr>
          <a:xfrm>
            <a:off x="932688" y="1261872"/>
            <a:ext cx="2057400" cy="320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Next.js 全栈架构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932688" y="1572768"/>
            <a:ext cx="2057400" cy="242316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从 PHP 单体 → Next.js 16 App Router + React 18</a:t>
            </a:r>
            <a:endParaRPr lang="en-US" sz="1000" dirty="0"/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SSR/CSR 混合渲染，首屏速度大幅提升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前后端共享 TypeScript 类型定义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统一 API Routes，消除跨域联调成本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383280" y="1188720"/>
            <a:ext cx="2377440" cy="2926080"/>
          </a:xfrm>
          <a:prstGeom prst="rect">
            <a:avLst/>
          </a:prstGeom>
          <a:solidFill>
            <a:srgbClr val="FFFFFF"/>
          </a:solidFill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438144" y="1298448"/>
            <a:ext cx="45720" cy="2706624"/>
          </a:xfrm>
          <a:prstGeom prst="rect">
            <a:avLst/>
          </a:prstGeom>
          <a:solidFill>
            <a:srgbClr val="38A169"/>
          </a:solidFill>
        </p:spPr>
      </p:sp>
      <p:sp>
        <p:nvSpPr>
          <p:cNvPr id="10" name="Text 8"/>
          <p:cNvSpPr/>
          <p:nvPr/>
        </p:nvSpPr>
        <p:spPr>
          <a:xfrm>
            <a:off x="3584448" y="1261872"/>
            <a:ext cx="2057400" cy="320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WASM 纯前端沙箱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584448" y="1572768"/>
            <a:ext cx="2057400" cy="242316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从服务端 C++ 沙箱 → 浏览器 WASM 运行时</a:t>
            </a:r>
            <a:endParaRPr lang="en-US" sz="1000" dirty="0"/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llvm.js (clang+llc+lld) + @wasmer/wasi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 Worker 脱离主线程，UI 零卡顿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超时强杀 TLE，WASI 截获 CE/RE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评测延迟降至毫秒级，服务器压力归零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035040" y="1188720"/>
            <a:ext cx="2377440" cy="2926080"/>
          </a:xfrm>
          <a:prstGeom prst="rect">
            <a:avLst/>
          </a:prstGeom>
          <a:solidFill>
            <a:srgbClr val="FFFFFF"/>
          </a:solidFill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6089904" y="1298448"/>
            <a:ext cx="45720" cy="2706624"/>
          </a:xfrm>
          <a:prstGeom prst="rect">
            <a:avLst/>
          </a:prstGeom>
          <a:solidFill>
            <a:srgbClr val="319795"/>
          </a:solidFill>
        </p:spPr>
      </p:sp>
      <p:sp>
        <p:nvSpPr>
          <p:cNvPr id="14" name="Text 12"/>
          <p:cNvSpPr/>
          <p:nvPr/>
        </p:nvSpPr>
        <p:spPr>
          <a:xfrm>
            <a:off x="6236208" y="1261872"/>
            <a:ext cx="2057400" cy="320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Chakra UI 设计体系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236208" y="1572768"/>
            <a:ext cx="2057400" cy="242316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从自研渲染框架 → Chakra UI v2 原子组件</a:t>
            </a:r>
            <a:endParaRPr lang="en-US" sz="1000" dirty="0"/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毛玻璃导航栏 + 卡片式布局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暗色模式自动切换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响应式设计 + 统一设计语言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胶囊形 Badge + Toast 通知体系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57200" y="4709160"/>
            <a:ext cx="82296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Hikari OJ v3 · 王天予、李斯本 · 2026.06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7772400" cy="6400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38A1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 </a:t>
            </a:r>
            <a:r>
              <a:rPr lang="en-US" sz="2400" b="1" dirty="0">
                <a:solidFill>
                  <a:srgbClr val="1A36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核心业务功能全景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731520" y="868680"/>
            <a:ext cx="1097280" cy="36576"/>
          </a:xfrm>
          <a:prstGeom prst="rect">
            <a:avLst/>
          </a:prstGeom>
          <a:solidFill>
            <a:srgbClr val="38A169"/>
          </a:solidFill>
        </p:spPr>
      </p:sp>
      <p:sp>
        <p:nvSpPr>
          <p:cNvPr id="4" name="Shape 2"/>
          <p:cNvSpPr/>
          <p:nvPr/>
        </p:nvSpPr>
        <p:spPr>
          <a:xfrm>
            <a:off x="731520" y="1188720"/>
            <a:ext cx="2514600" cy="914400"/>
          </a:xfrm>
          <a:prstGeom prst="rect">
            <a:avLst/>
          </a:prstGeom>
          <a:solidFill>
            <a:srgbClr val="F7FAFC"/>
          </a:solidFill>
          <a:effectLst>
            <a:outerShdw blurRad="381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731520" y="1188720"/>
            <a:ext cx="45720" cy="91440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6" name="Text 4"/>
          <p:cNvSpPr/>
          <p:nvPr/>
        </p:nvSpPr>
        <p:spPr>
          <a:xfrm>
            <a:off x="896112" y="1261872"/>
            <a:ext cx="2194560" cy="29260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首页仪表盘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896112" y="1572768"/>
            <a:ext cx="2194560" cy="438912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维概览卡片 + Live 训练榜 + 动态聚合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3474720" y="1188720"/>
            <a:ext cx="2514600" cy="914400"/>
          </a:xfrm>
          <a:prstGeom prst="rect">
            <a:avLst/>
          </a:prstGeom>
          <a:solidFill>
            <a:srgbClr val="F7FAFC"/>
          </a:solidFill>
          <a:effectLst>
            <a:outerShdw blurRad="381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474720" y="1188720"/>
            <a:ext cx="45720" cy="914400"/>
          </a:xfrm>
          <a:prstGeom prst="rect">
            <a:avLst/>
          </a:prstGeom>
          <a:solidFill>
            <a:srgbClr val="3182CE"/>
          </a:solidFill>
        </p:spPr>
      </p:sp>
      <p:sp>
        <p:nvSpPr>
          <p:cNvPr id="10" name="Text 8"/>
          <p:cNvSpPr/>
          <p:nvPr/>
        </p:nvSpPr>
        <p:spPr>
          <a:xfrm>
            <a:off x="3639312" y="1261872"/>
            <a:ext cx="2194560" cy="29260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题库系统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3639312" y="1572768"/>
            <a:ext cx="2194560" cy="438912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斑马纹列表 + Markdown/KaTeX 渲染 + 双栏样例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6217920" y="1188720"/>
            <a:ext cx="2514600" cy="914400"/>
          </a:xfrm>
          <a:prstGeom prst="rect">
            <a:avLst/>
          </a:prstGeom>
          <a:solidFill>
            <a:srgbClr val="F7FAFC"/>
          </a:solidFill>
          <a:effectLst>
            <a:outerShdw blurRad="381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6217920" y="1188720"/>
            <a:ext cx="45720" cy="914400"/>
          </a:xfrm>
          <a:prstGeom prst="rect">
            <a:avLst/>
          </a:prstGeom>
          <a:solidFill>
            <a:srgbClr val="38A169"/>
          </a:solidFill>
        </p:spPr>
      </p:sp>
      <p:sp>
        <p:nvSpPr>
          <p:cNvPr id="14" name="Text 12"/>
          <p:cNvSpPr/>
          <p:nvPr/>
        </p:nvSpPr>
        <p:spPr>
          <a:xfrm>
            <a:off x="6382512" y="1261872"/>
            <a:ext cx="2194560" cy="29260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在线评测控制台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382512" y="1572768"/>
            <a:ext cx="2194560" cy="438912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WASM 编译 → 沙箱执行 → 四段式动效反馈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731520" y="2267712"/>
            <a:ext cx="2514600" cy="914400"/>
          </a:xfrm>
          <a:prstGeom prst="rect">
            <a:avLst/>
          </a:prstGeom>
          <a:solidFill>
            <a:srgbClr val="F7FAFC"/>
          </a:solidFill>
          <a:effectLst>
            <a:outerShdw blurRad="381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731520" y="2267712"/>
            <a:ext cx="45720" cy="914400"/>
          </a:xfrm>
          <a:prstGeom prst="rect">
            <a:avLst/>
          </a:prstGeom>
          <a:solidFill>
            <a:srgbClr val="276749"/>
          </a:solidFill>
        </p:spPr>
      </p:sp>
      <p:sp>
        <p:nvSpPr>
          <p:cNvPr id="18" name="Text 16"/>
          <p:cNvSpPr/>
          <p:nvPr/>
        </p:nvSpPr>
        <p:spPr>
          <a:xfrm>
            <a:off x="896112" y="2340864"/>
            <a:ext cx="2194560" cy="29260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评测记录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896112" y="2651760"/>
            <a:ext cx="2194560" cy="438912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多条件筛选 + 逐测试点详情 + 源码高亮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3474720" y="2267712"/>
            <a:ext cx="2514600" cy="914400"/>
          </a:xfrm>
          <a:prstGeom prst="rect">
            <a:avLst/>
          </a:prstGeom>
          <a:solidFill>
            <a:srgbClr val="F7FAFC"/>
          </a:solidFill>
          <a:effectLst>
            <a:outerShdw blurRad="381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474720" y="2267712"/>
            <a:ext cx="45720" cy="914400"/>
          </a:xfrm>
          <a:prstGeom prst="rect">
            <a:avLst/>
          </a:prstGeom>
          <a:solidFill>
            <a:srgbClr val="DD6B20"/>
          </a:solidFill>
        </p:spPr>
      </p:sp>
      <p:sp>
        <p:nvSpPr>
          <p:cNvPr id="22" name="Text 20"/>
          <p:cNvSpPr/>
          <p:nvPr/>
        </p:nvSpPr>
        <p:spPr>
          <a:xfrm>
            <a:off x="3639312" y="2340864"/>
            <a:ext cx="2194560" cy="29260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竞赛模块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3639312" y="2651760"/>
            <a:ext cx="2194560" cy="438912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密码准入 + 倒计时 + ACM 罚时排行 + SSE 实时 + 封榜 + 宣誓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6217920" y="2267712"/>
            <a:ext cx="2514600" cy="914400"/>
          </a:xfrm>
          <a:prstGeom prst="rect">
            <a:avLst/>
          </a:prstGeom>
          <a:solidFill>
            <a:srgbClr val="F7FAFC"/>
          </a:solidFill>
          <a:effectLst>
            <a:outerShdw blurRad="381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6217920" y="2267712"/>
            <a:ext cx="45720" cy="914400"/>
          </a:xfrm>
          <a:prstGeom prst="rect">
            <a:avLst/>
          </a:prstGeom>
          <a:solidFill>
            <a:srgbClr val="319795"/>
          </a:solidFill>
        </p:spPr>
      </p:sp>
      <p:sp>
        <p:nvSpPr>
          <p:cNvPr id="26" name="Text 24"/>
          <p:cNvSpPr/>
          <p:nvPr/>
        </p:nvSpPr>
        <p:spPr>
          <a:xfrm>
            <a:off x="6382512" y="2340864"/>
            <a:ext cx="2194560" cy="29260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讨论/博客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6382512" y="2651760"/>
            <a:ext cx="2194560" cy="438912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双栏 Markdown 编辑器 + 楼中楼回复 + 标签分类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731520" y="3346704"/>
            <a:ext cx="2514600" cy="914400"/>
          </a:xfrm>
          <a:prstGeom prst="rect">
            <a:avLst/>
          </a:prstGeom>
          <a:solidFill>
            <a:srgbClr val="F7FAFC"/>
          </a:solidFill>
          <a:effectLst>
            <a:outerShdw blurRad="381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731520" y="3346704"/>
            <a:ext cx="45720" cy="914400"/>
          </a:xfrm>
          <a:prstGeom prst="rect">
            <a:avLst/>
          </a:prstGeom>
          <a:solidFill>
            <a:srgbClr val="6B46C6"/>
          </a:solidFill>
        </p:spPr>
      </p:sp>
      <p:sp>
        <p:nvSpPr>
          <p:cNvPr id="30" name="Text 28"/>
          <p:cNvSpPr/>
          <p:nvPr/>
        </p:nvSpPr>
        <p:spPr>
          <a:xfrm>
            <a:off x="896112" y="3419856"/>
            <a:ext cx="2194560" cy="29260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用户中心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896112" y="3730752"/>
            <a:ext cx="2194560" cy="438912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贡献热力图 + AC 环形图 + 全站排行榜（金银铜）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3474720" y="3346704"/>
            <a:ext cx="2514600" cy="914400"/>
          </a:xfrm>
          <a:prstGeom prst="rect">
            <a:avLst/>
          </a:prstGeom>
          <a:solidFill>
            <a:srgbClr val="F7FAFC"/>
          </a:solidFill>
          <a:effectLst>
            <a:outerShdw blurRad="381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3474720" y="3346704"/>
            <a:ext cx="45720" cy="914400"/>
          </a:xfrm>
          <a:prstGeom prst="rect">
            <a:avLst/>
          </a:prstGeom>
          <a:solidFill>
            <a:srgbClr val="E53E3E"/>
          </a:solidFill>
        </p:spPr>
      </p:sp>
      <p:sp>
        <p:nvSpPr>
          <p:cNvPr id="34" name="Text 32"/>
          <p:cNvSpPr/>
          <p:nvPr/>
        </p:nvSpPr>
        <p:spPr>
          <a:xfrm>
            <a:off x="3639312" y="3419856"/>
            <a:ext cx="2194560" cy="29260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辅助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3639312" y="3730752"/>
            <a:ext cx="2194560" cy="438912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功能 SSE 流式响应 + 管理配置面板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6217920" y="3346704"/>
            <a:ext cx="2514600" cy="914400"/>
          </a:xfrm>
          <a:prstGeom prst="rect">
            <a:avLst/>
          </a:prstGeom>
          <a:solidFill>
            <a:srgbClr val="F7FAFC"/>
          </a:solidFill>
          <a:effectLst>
            <a:outerShdw blurRad="381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6217920" y="3346704"/>
            <a:ext cx="45720" cy="914400"/>
          </a:xfrm>
          <a:prstGeom prst="rect">
            <a:avLst/>
          </a:prstGeom>
          <a:solidFill>
            <a:srgbClr val="1A365D"/>
          </a:solidFill>
        </p:spPr>
      </p:sp>
      <p:sp>
        <p:nvSpPr>
          <p:cNvPr id="38" name="Text 36"/>
          <p:cNvSpPr/>
          <p:nvPr/>
        </p:nvSpPr>
        <p:spPr>
          <a:xfrm>
            <a:off x="6382512" y="3419856"/>
            <a:ext cx="2194560" cy="29260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管理后台</a:t>
            </a:r>
            <a:endParaRPr lang="en-US" sz="1200" dirty="0"/>
          </a:p>
        </p:txBody>
      </p:sp>
      <p:sp>
        <p:nvSpPr>
          <p:cNvPr id="39" name="Text 37"/>
          <p:cNvSpPr/>
          <p:nvPr/>
        </p:nvSpPr>
        <p:spPr>
          <a:xfrm>
            <a:off x="6382512" y="3730752"/>
            <a:ext cx="2194560" cy="438912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全景监控仪表盘 + K-means Demo + 题目/竞赛管理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457200" y="4709160"/>
            <a:ext cx="82296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Hikari OJ v3 · 王天予、李斯本 · 2026.06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7772400" cy="6400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38A1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 </a:t>
            </a:r>
            <a:r>
              <a:rPr lang="en-US" sz="2400" b="1" dirty="0">
                <a:solidFill>
                  <a:srgbClr val="1A36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关键技术挑战与解决方案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731520" y="868680"/>
            <a:ext cx="1097280" cy="36576"/>
          </a:xfrm>
          <a:prstGeom prst="rect">
            <a:avLst/>
          </a:prstGeom>
          <a:solidFill>
            <a:srgbClr val="38A169"/>
          </a:solidFill>
        </p:spPr>
      </p:sp>
      <p:sp>
        <p:nvSpPr>
          <p:cNvPr id="4" name="Shape 2"/>
          <p:cNvSpPr/>
          <p:nvPr/>
        </p:nvSpPr>
        <p:spPr>
          <a:xfrm>
            <a:off x="731520" y="1234440"/>
            <a:ext cx="384048" cy="384048"/>
          </a:xfrm>
          <a:prstGeom prst="ellipse">
            <a:avLst/>
          </a:prstGeom>
          <a:solidFill>
            <a:srgbClr val="1A365D"/>
          </a:solidFill>
        </p:spPr>
      </p:sp>
      <p:sp>
        <p:nvSpPr>
          <p:cNvPr id="5" name="Text 3"/>
          <p:cNvSpPr/>
          <p:nvPr/>
        </p:nvSpPr>
        <p:spPr>
          <a:xfrm>
            <a:off x="731520" y="1234440"/>
            <a:ext cx="384048" cy="38404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280160" y="1188720"/>
            <a:ext cx="7315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02C"/>
                </a:solidFill>
              </a:rPr>
              <a:t>WASM 编译的内存与异常捕获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280160" y="1463040"/>
            <a:ext cx="7315200" cy="228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E53E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问题: </a:t>
            </a:r>
            <a:r>
              <a:rPr lang="en-US" sz="9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llvm.js 主线程执行导致 UI 卡死；WASM unreachable 异常难以映射为人类可读错误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1280160" y="1664208"/>
            <a:ext cx="7315200" cy="228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38A1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方案: </a:t>
            </a:r>
            <a:r>
              <a:rPr lang="en-US" sz="9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 Worker 脱离主线程 + setTimeout 超时 Terminate + WASI fd 劫持截获 stderr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1280160" y="1947672"/>
            <a:ext cx="7132320" cy="0"/>
          </a:xfrm>
          <a:prstGeom prst="line">
            <a:avLst/>
          </a:prstGeom>
          <a:noFill/>
          <a:ln w="6350">
            <a:solidFill>
              <a:srgbClr val="E2E8F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2103120"/>
            <a:ext cx="384048" cy="384048"/>
          </a:xfrm>
          <a:prstGeom prst="ellipse">
            <a:avLst/>
          </a:prstGeom>
          <a:solidFill>
            <a:srgbClr val="1A365D"/>
          </a:solidFill>
        </p:spPr>
      </p:sp>
      <p:sp>
        <p:nvSpPr>
          <p:cNvPr id="11" name="Text 9"/>
          <p:cNvSpPr/>
          <p:nvPr/>
        </p:nvSpPr>
        <p:spPr>
          <a:xfrm>
            <a:off x="731520" y="2103120"/>
            <a:ext cx="384048" cy="38404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280160" y="2057400"/>
            <a:ext cx="7315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02C"/>
                </a:solidFill>
              </a:rPr>
              <a:t>Next.js + Chakra UI 的 SSR/CSR 兼容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280160" y="2331720"/>
            <a:ext cx="7315200" cy="228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E53E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问题: </a:t>
            </a:r>
            <a:r>
              <a:rPr lang="en-US" sz="9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频繁 React Hydration Mismatch，服务端/客户端 DOM 对不上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1280160" y="2532888"/>
            <a:ext cx="7315200" cy="228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38A1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方案: </a:t>
            </a:r>
            <a:r>
              <a:rPr lang="en-US" sz="9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顶层 providers.tsx ('use client') 包裹 ChakraProvider + 编辑器组件单独剥离为 Client Component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1280160" y="2816352"/>
            <a:ext cx="7132320" cy="0"/>
          </a:xfrm>
          <a:prstGeom prst="line">
            <a:avLst/>
          </a:prstGeom>
          <a:noFill/>
          <a:ln w="6350">
            <a:solidFill>
              <a:srgbClr val="E2E8F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731520" y="2971800"/>
            <a:ext cx="384048" cy="384048"/>
          </a:xfrm>
          <a:prstGeom prst="ellipse">
            <a:avLst/>
          </a:prstGeom>
          <a:solidFill>
            <a:srgbClr val="1A365D"/>
          </a:solidFill>
        </p:spPr>
      </p:sp>
      <p:sp>
        <p:nvSpPr>
          <p:cNvPr id="17" name="Text 15"/>
          <p:cNvSpPr/>
          <p:nvPr/>
        </p:nvSpPr>
        <p:spPr>
          <a:xfrm>
            <a:off x="731520" y="2971800"/>
            <a:ext cx="384048" cy="38404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280160" y="2926080"/>
            <a:ext cx="7315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02C"/>
                </a:solidFill>
              </a:rPr>
              <a:t>多节点协同 → WASM 单节点架构决策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1280160" y="3200400"/>
            <a:ext cx="7315200" cy="228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E53E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问题: </a:t>
            </a:r>
            <a:r>
              <a:rPr lang="en-US" sz="9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远端浏览器随时关闭/断网导致任务丢失；浏览器算力差异大难以保证一致性度量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1280160" y="3401568"/>
            <a:ext cx="7315200" cy="228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38A1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方案: </a:t>
            </a:r>
            <a:r>
              <a:rPr lang="en-US" sz="9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演进为 WASM 单节点评测 + Captcha+JWT+样例比对三层校验，保留论文核心安全思想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1280160" y="3685032"/>
            <a:ext cx="7132320" cy="0"/>
          </a:xfrm>
          <a:prstGeom prst="line">
            <a:avLst/>
          </a:prstGeom>
          <a:noFill/>
          <a:ln w="6350">
            <a:solidFill>
              <a:srgbClr val="E2E8F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731520" y="3840480"/>
            <a:ext cx="384048" cy="384048"/>
          </a:xfrm>
          <a:prstGeom prst="ellipse">
            <a:avLst/>
          </a:prstGeom>
          <a:solidFill>
            <a:srgbClr val="1A365D"/>
          </a:solidFill>
        </p:spPr>
      </p:sp>
      <p:sp>
        <p:nvSpPr>
          <p:cNvPr id="23" name="Text 21"/>
          <p:cNvSpPr/>
          <p:nvPr/>
        </p:nvSpPr>
        <p:spPr>
          <a:xfrm>
            <a:off x="731520" y="3840480"/>
            <a:ext cx="384048" cy="38404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1280160" y="3794760"/>
            <a:ext cx="7315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02C"/>
                </a:solidFill>
              </a:rPr>
              <a:t>评测结果防篡改与防重放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1280160" y="4069080"/>
            <a:ext cx="7315200" cy="228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E53E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问题: </a:t>
            </a:r>
            <a:r>
              <a:rPr lang="en-US" sz="9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评测在浏览器执行，恶意用户可能绕过前端直接构造 HTTP 请求提交伪造 AC 结果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1280160" y="4270248"/>
            <a:ext cx="7315200" cy="228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38A1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方案: </a:t>
            </a:r>
            <a:r>
              <a:rPr lang="en-US" sz="9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Captcha 一次性验证码 + JWT 身份绑定 + WASM 沙箱实测比对，三层渐进式防线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457200" y="4709160"/>
            <a:ext cx="82296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Hikari OJ v3 · 王天予、李斯本 · 2026.06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7772400" cy="6400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38A1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 </a:t>
            </a:r>
            <a:r>
              <a:rPr lang="en-US" sz="2400" b="1" dirty="0">
                <a:solidFill>
                  <a:srgbClr val="1A36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工程产出与数据架构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731520" y="868680"/>
            <a:ext cx="1097280" cy="36576"/>
          </a:xfrm>
          <a:prstGeom prst="rect">
            <a:avLst/>
          </a:prstGeom>
          <a:solidFill>
            <a:srgbClr val="38A169"/>
          </a:solidFill>
        </p:spPr>
      </p:sp>
      <p:sp>
        <p:nvSpPr>
          <p:cNvPr id="4" name="Shape 2"/>
          <p:cNvSpPr/>
          <p:nvPr/>
        </p:nvSpPr>
        <p:spPr>
          <a:xfrm>
            <a:off x="731520" y="1188720"/>
            <a:ext cx="1737360" cy="1188720"/>
          </a:xfrm>
          <a:prstGeom prst="rect">
            <a:avLst/>
          </a:prstGeom>
          <a:solidFill>
            <a:srgbClr val="F7FAFC"/>
          </a:solidFill>
        </p:spPr>
      </p:sp>
      <p:sp>
        <p:nvSpPr>
          <p:cNvPr id="5" name="Text 3"/>
          <p:cNvSpPr/>
          <p:nvPr/>
        </p:nvSpPr>
        <p:spPr>
          <a:xfrm>
            <a:off x="731520" y="1234440"/>
            <a:ext cx="173736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📄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731520" y="1627632"/>
            <a:ext cx="173736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A365D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20+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731520" y="2057400"/>
            <a:ext cx="1737360" cy="228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718096"/>
                </a:solidFill>
              </a:rPr>
              <a:t>前端页面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2743200" y="1188720"/>
            <a:ext cx="1737360" cy="1188720"/>
          </a:xfrm>
          <a:prstGeom prst="rect">
            <a:avLst/>
          </a:prstGeom>
          <a:solidFill>
            <a:srgbClr val="F7FAFC"/>
          </a:solidFill>
        </p:spPr>
      </p:sp>
      <p:sp>
        <p:nvSpPr>
          <p:cNvPr id="9" name="Text 7"/>
          <p:cNvSpPr/>
          <p:nvPr/>
        </p:nvSpPr>
        <p:spPr>
          <a:xfrm>
            <a:off x="2743200" y="1234440"/>
            <a:ext cx="173736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🔌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2743200" y="1627632"/>
            <a:ext cx="173736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A365D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45+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2743200" y="2057400"/>
            <a:ext cx="1737360" cy="228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718096"/>
                </a:solidFill>
              </a:rPr>
              <a:t>API 端点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54880" y="1188720"/>
            <a:ext cx="1737360" cy="1188720"/>
          </a:xfrm>
          <a:prstGeom prst="rect">
            <a:avLst/>
          </a:prstGeom>
          <a:solidFill>
            <a:srgbClr val="F7FAFC"/>
          </a:solidFill>
        </p:spPr>
      </p:sp>
      <p:sp>
        <p:nvSpPr>
          <p:cNvPr id="13" name="Text 11"/>
          <p:cNvSpPr/>
          <p:nvPr/>
        </p:nvSpPr>
        <p:spPr>
          <a:xfrm>
            <a:off x="4754880" y="1234440"/>
            <a:ext cx="173736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🗄️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4754880" y="1627632"/>
            <a:ext cx="173736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A365D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10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4754880" y="2057400"/>
            <a:ext cx="1737360" cy="228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718096"/>
                </a:solidFill>
              </a:rPr>
              <a:t>数据表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6766560" y="1188720"/>
            <a:ext cx="1737360" cy="1188720"/>
          </a:xfrm>
          <a:prstGeom prst="rect">
            <a:avLst/>
          </a:prstGeom>
          <a:solidFill>
            <a:srgbClr val="F7FAFC"/>
          </a:solidFill>
        </p:spPr>
      </p:sp>
      <p:sp>
        <p:nvSpPr>
          <p:cNvPr id="17" name="Text 15"/>
          <p:cNvSpPr/>
          <p:nvPr/>
        </p:nvSpPr>
        <p:spPr>
          <a:xfrm>
            <a:off x="6766560" y="1234440"/>
            <a:ext cx="173736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📋</a:t>
            </a:r>
            <a:endParaRPr lang="en-US" sz="2400" dirty="0"/>
          </a:p>
        </p:txBody>
      </p:sp>
      <p:sp>
        <p:nvSpPr>
          <p:cNvPr id="18" name="Text 16"/>
          <p:cNvSpPr/>
          <p:nvPr/>
        </p:nvSpPr>
        <p:spPr>
          <a:xfrm>
            <a:off x="6766560" y="1627632"/>
            <a:ext cx="173736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A365D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7 份</a:t>
            </a:r>
            <a:endParaRPr lang="en-US" sz="2400" dirty="0"/>
          </a:p>
        </p:txBody>
      </p:sp>
      <p:sp>
        <p:nvSpPr>
          <p:cNvPr id="19" name="Text 17"/>
          <p:cNvSpPr/>
          <p:nvPr/>
        </p:nvSpPr>
        <p:spPr>
          <a:xfrm>
            <a:off x="6766560" y="2057400"/>
            <a:ext cx="1737360" cy="228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718096"/>
                </a:solidFill>
              </a:rPr>
              <a:t>文档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731520" y="2651760"/>
            <a:ext cx="768096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36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核心数据表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731520" y="3017520"/>
            <a:ext cx="1463040" cy="384048"/>
          </a:xfrm>
          <a:prstGeom prst="rect">
            <a:avLst/>
          </a:prstGeom>
          <a:solidFill>
            <a:srgbClr val="1A365D"/>
          </a:solidFill>
        </p:spPr>
      </p:sp>
      <p:sp>
        <p:nvSpPr>
          <p:cNvPr id="22" name="Text 20"/>
          <p:cNvSpPr/>
          <p:nvPr/>
        </p:nvSpPr>
        <p:spPr>
          <a:xfrm>
            <a:off x="731520" y="3017520"/>
            <a:ext cx="1463040" cy="38404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users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2377440" y="3017520"/>
            <a:ext cx="1463040" cy="384048"/>
          </a:xfrm>
          <a:prstGeom prst="rect">
            <a:avLst/>
          </a:prstGeom>
          <a:solidFill>
            <a:srgbClr val="1A365D"/>
          </a:solidFill>
        </p:spPr>
      </p:sp>
      <p:sp>
        <p:nvSpPr>
          <p:cNvPr id="24" name="Text 22"/>
          <p:cNvSpPr/>
          <p:nvPr/>
        </p:nvSpPr>
        <p:spPr>
          <a:xfrm>
            <a:off x="2377440" y="3017520"/>
            <a:ext cx="1463040" cy="38404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problems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023360" y="3017520"/>
            <a:ext cx="1463040" cy="384048"/>
          </a:xfrm>
          <a:prstGeom prst="rect">
            <a:avLst/>
          </a:prstGeom>
          <a:solidFill>
            <a:srgbClr val="1A365D"/>
          </a:solidFill>
        </p:spPr>
      </p:sp>
      <p:sp>
        <p:nvSpPr>
          <p:cNvPr id="26" name="Text 24"/>
          <p:cNvSpPr/>
          <p:nvPr/>
        </p:nvSpPr>
        <p:spPr>
          <a:xfrm>
            <a:off x="4023360" y="3017520"/>
            <a:ext cx="1463040" cy="38404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records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5669280" y="3017520"/>
            <a:ext cx="1463040" cy="384048"/>
          </a:xfrm>
          <a:prstGeom prst="rect">
            <a:avLst/>
          </a:prstGeom>
          <a:solidFill>
            <a:srgbClr val="1A365D"/>
          </a:solidFill>
        </p:spPr>
      </p:sp>
      <p:sp>
        <p:nvSpPr>
          <p:cNvPr id="28" name="Text 26"/>
          <p:cNvSpPr/>
          <p:nvPr/>
        </p:nvSpPr>
        <p:spPr>
          <a:xfrm>
            <a:off x="5669280" y="3017520"/>
            <a:ext cx="1463040" cy="38404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contests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7315200" y="3017520"/>
            <a:ext cx="1463040" cy="384048"/>
          </a:xfrm>
          <a:prstGeom prst="rect">
            <a:avLst/>
          </a:prstGeom>
          <a:solidFill>
            <a:srgbClr val="1A365D"/>
          </a:solidFill>
        </p:spPr>
      </p:sp>
      <p:sp>
        <p:nvSpPr>
          <p:cNvPr id="30" name="Text 28"/>
          <p:cNvSpPr/>
          <p:nvPr/>
        </p:nvSpPr>
        <p:spPr>
          <a:xfrm>
            <a:off x="7315200" y="3017520"/>
            <a:ext cx="1463040" cy="38404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contest_problems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731520" y="3566160"/>
            <a:ext cx="1463040" cy="384048"/>
          </a:xfrm>
          <a:prstGeom prst="rect">
            <a:avLst/>
          </a:prstGeom>
          <a:solidFill>
            <a:srgbClr val="1A365D"/>
          </a:solidFill>
        </p:spPr>
      </p:sp>
      <p:sp>
        <p:nvSpPr>
          <p:cNvPr id="32" name="Text 30"/>
          <p:cNvSpPr/>
          <p:nvPr/>
        </p:nvSpPr>
        <p:spPr>
          <a:xfrm>
            <a:off x="731520" y="3566160"/>
            <a:ext cx="1463040" cy="38404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contest_participants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2377440" y="3566160"/>
            <a:ext cx="1463040" cy="384048"/>
          </a:xfrm>
          <a:prstGeom prst="rect">
            <a:avLst/>
          </a:prstGeom>
          <a:solidFill>
            <a:srgbClr val="1A365D"/>
          </a:solidFill>
        </p:spPr>
      </p:sp>
      <p:sp>
        <p:nvSpPr>
          <p:cNvPr id="34" name="Text 32"/>
          <p:cNvSpPr/>
          <p:nvPr/>
        </p:nvSpPr>
        <p:spPr>
          <a:xfrm>
            <a:off x="2377440" y="3566160"/>
            <a:ext cx="1463040" cy="38404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articles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4023360" y="3566160"/>
            <a:ext cx="1463040" cy="384048"/>
          </a:xfrm>
          <a:prstGeom prst="rect">
            <a:avLst/>
          </a:prstGeom>
          <a:solidFill>
            <a:srgbClr val="1A365D"/>
          </a:solidFill>
        </p:spPr>
      </p:sp>
      <p:sp>
        <p:nvSpPr>
          <p:cNvPr id="36" name="Text 34"/>
          <p:cNvSpPr/>
          <p:nvPr/>
        </p:nvSpPr>
        <p:spPr>
          <a:xfrm>
            <a:off x="4023360" y="3566160"/>
            <a:ext cx="1463040" cy="38404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tags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5669280" y="3566160"/>
            <a:ext cx="1463040" cy="384048"/>
          </a:xfrm>
          <a:prstGeom prst="rect">
            <a:avLst/>
          </a:prstGeom>
          <a:solidFill>
            <a:srgbClr val="1A365D"/>
          </a:solidFill>
        </p:spPr>
      </p:sp>
      <p:sp>
        <p:nvSpPr>
          <p:cNvPr id="38" name="Text 36"/>
          <p:cNvSpPr/>
          <p:nvPr/>
        </p:nvSpPr>
        <p:spPr>
          <a:xfrm>
            <a:off x="5669280" y="3566160"/>
            <a:ext cx="1463040" cy="38404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problem_tags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7315200" y="3566160"/>
            <a:ext cx="1463040" cy="384048"/>
          </a:xfrm>
          <a:prstGeom prst="rect">
            <a:avLst/>
          </a:prstGeom>
          <a:solidFill>
            <a:srgbClr val="1A365D"/>
          </a:solidFill>
        </p:spPr>
      </p:sp>
      <p:sp>
        <p:nvSpPr>
          <p:cNvPr id="40" name="Text 38"/>
          <p:cNvSpPr/>
          <p:nvPr/>
        </p:nvSpPr>
        <p:spPr>
          <a:xfrm>
            <a:off x="7315200" y="3566160"/>
            <a:ext cx="1463040" cy="38404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system_config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731520" y="4023360"/>
            <a:ext cx="768096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36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技术栈</a:t>
            </a:r>
            <a:endParaRPr lang="en-US" sz="1400" dirty="0"/>
          </a:p>
        </p:txBody>
      </p:sp>
      <p:sp>
        <p:nvSpPr>
          <p:cNvPr id="42" name="Text 40"/>
          <p:cNvSpPr/>
          <p:nvPr/>
        </p:nvSpPr>
        <p:spPr>
          <a:xfrm>
            <a:off x="731520" y="4389120"/>
            <a:ext cx="7680960" cy="320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Next.js 16 · React 18 · TypeScript · Chakra UI v2 · Zustand · SQLite · JWT · LLVM/WASM · SSE · Axios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457200" y="4709160"/>
            <a:ext cx="82296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Hikari OJ v3 · 王天予、李斯本 · 2026.06</a:t>
            </a:r>
            <a:endParaRPr lang="en-US" sz="800" dirty="0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  <p:tag name="KSO_WM_TEMPLATE_INDEX" val="40490191"/>
  <p:tag name="KSO_WM_TEMPLATE_CATEGORY" val="custom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f*1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330"/>
  <p:tag name="KSO_WM_UNIT_TYPE" val="f"/>
  <p:tag name="KSO_WM_UNIT_INDEX" val="1"/>
  <p:tag name="KSO_WM_UNIT_TEXT_LAYER_COUNT" val="1"/>
  <p:tag name="KSO_WM_UNIT_ISNUMDGMTITLE" val="0"/>
  <p:tag name="KSO_WM_TEMPLATE_INDEX" val="40490191"/>
  <p:tag name="KSO_WM_TEMPLATE_CATEGORY" val="custom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1"/>
  <p:tag name="KSO_WM_TEMPLATE_CATEGORY" val="custom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1"/>
  <p:tag name="KSO_WM_TEMPLATE_CATEGORY" val="custom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1"/>
  <p:tag name="KSO_WM_TEMPLATE_CATEGORY" val="custom"/>
</p:tagLst>
</file>

<file path=ppt/tags/tag6.xml><?xml version="1.0" encoding="utf-8"?>
<p:tagLst xmlns:p="http://schemas.openxmlformats.org/presentationml/2006/main">
  <p:tag name="TABLE_ENDDRAG_ORIGIN_RECT" val="750*200"/>
  <p:tag name="TABLE_ENDDRAG_RECT" val="114*177*750*200"/>
</p:tagLst>
</file>

<file path=ppt/tags/tag7.xml><?xml version="1.0" encoding="utf-8"?>
<p:tagLst xmlns:p="http://schemas.openxmlformats.org/presentationml/2006/main">
  <p:tag name="KSO_WM_BEAUTIFY_FLAG" val="#wm#"/>
  <p:tag name="KSO_WM_TEMPLATE_CATEGORY" val="custom"/>
  <p:tag name="KSO_WM_TEMPLATE_INDEX" val="4049019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2809</Words>
  <Application>WPS 演示</Application>
  <PresentationFormat>On-screen Show (16:9)</PresentationFormat>
  <Paragraphs>370</Paragraphs>
  <Slides>10</Slides>
  <Notes>9</Notes>
  <HiddenSlides>0</HiddenSlides>
  <MMClips>0</MMClips>
  <ScaleCrop>false</ScaleCrop>
  <HeadingPairs>
    <vt:vector size="6" baseType="variant">
      <vt:variant>
        <vt:lpstr>已用的字体</vt:lpstr>
      </vt:variant>
      <vt:variant>
        <vt:i4>24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35" baseType="lpstr">
      <vt:lpstr>Arial</vt:lpstr>
      <vt:lpstr>宋体</vt:lpstr>
      <vt:lpstr>Wingdings</vt:lpstr>
      <vt:lpstr>Arial Black</vt:lpstr>
      <vt:lpstr>Arial Black</vt:lpstr>
      <vt:lpstr>Arial Black</vt:lpstr>
      <vt:lpstr>Calibri</vt:lpstr>
      <vt:lpstr>Helvetica Neue</vt:lpstr>
      <vt:lpstr>Calibri</vt:lpstr>
      <vt:lpstr>Calibri</vt:lpstr>
      <vt:lpstr>Consolas</vt:lpstr>
      <vt:lpstr>Consolas</vt:lpstr>
      <vt:lpstr>Consolas</vt:lpstr>
      <vt:lpstr>宋体</vt:lpstr>
      <vt:lpstr>汉仪书宋二KW</vt:lpstr>
      <vt:lpstr>微软雅黑</vt:lpstr>
      <vt:lpstr>汉仪旗黑</vt:lpstr>
      <vt:lpstr>Arial Unicode MS</vt:lpstr>
      <vt:lpstr>等线</vt:lpstr>
      <vt:lpstr>汉仪中等线KW</vt:lpstr>
      <vt:lpstr>等线 Light</vt:lpstr>
      <vt:lpstr>苹方-简</vt:lpstr>
      <vt:lpstr>Apple Color Emoji</vt:lpstr>
      <vt:lpstr>儷宋 Pro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PptxGenJS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Hikari OJ (OJv3) 重构项目 — 总结报告</dc:title>
  <dc:creator>王天予、李斯本</dc:creator>
  <dc:subject>PptxGenJS Presentation</dc:subject>
  <cp:lastModifiedBy>clearwave</cp:lastModifiedBy>
  <cp:revision>5</cp:revision>
  <dcterms:created xsi:type="dcterms:W3CDTF">2026-06-07T03:53:59Z</dcterms:created>
  <dcterms:modified xsi:type="dcterms:W3CDTF">2026-06-07T03:53:59Z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A9D7BC9E41598A5CB7E7246A3E1ABCE8_42</vt:lpwstr>
  </property>
  <property fmtid="{D5CDD505-2E9C-101B-9397-08002B2CF9AE}" pid="3" name="KSOProductBuildVer">
    <vt:lpwstr>2052-12.1.26016.26016</vt:lpwstr>
  </property>
</Properties>
</file>